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4"/>
  </p:sldMasterIdLst>
  <p:notesMasterIdLst>
    <p:notesMasterId r:id="rId22"/>
  </p:notesMasterIdLst>
  <p:handoutMasterIdLst>
    <p:handoutMasterId r:id="rId23"/>
  </p:handoutMasterIdLst>
  <p:sldIdLst>
    <p:sldId id="315" r:id="rId5"/>
    <p:sldId id="309" r:id="rId6"/>
    <p:sldId id="312" r:id="rId7"/>
    <p:sldId id="306" r:id="rId8"/>
    <p:sldId id="305" r:id="rId9"/>
    <p:sldId id="314" r:id="rId10"/>
    <p:sldId id="303" r:id="rId11"/>
    <p:sldId id="317" r:id="rId12"/>
    <p:sldId id="302" r:id="rId13"/>
    <p:sldId id="301" r:id="rId14"/>
    <p:sldId id="300" r:id="rId15"/>
    <p:sldId id="299" r:id="rId16"/>
    <p:sldId id="316" r:id="rId17"/>
    <p:sldId id="318" r:id="rId18"/>
    <p:sldId id="319" r:id="rId19"/>
    <p:sldId id="321" r:id="rId20"/>
    <p:sldId id="320" r:id="rId2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E8"/>
    <a:srgbClr val="476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94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28D9-CED0-2303-F937-4D34D414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99805-231E-69BD-78F7-BFB61ABCD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471F1-EF20-4B53-FFFF-F7414E3D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24107-1A4A-E121-B996-30B0A6ED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8C066-76F0-343E-30FA-1A2FDAE6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4052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4FF9-4965-5103-F51D-A838D6B6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304CA-D203-11D2-6678-274C35197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01809-0A1B-B7AC-2439-17508888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20F77-BC2E-FDA3-AA73-FDA04415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0EAB6-C394-D186-636F-58B8DC40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8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05C07B-7D78-2F9C-C251-1778CC753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FDD09-C711-CBB5-A5A1-A760667A9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CB156-028A-4D95-F9F6-69AD4DBB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CE90A-AAD6-B40A-16DF-E2F79C0E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FFFAA-2EE6-4006-4776-685A743C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792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lIns="914400" tIns="91440" rIns="914400" anchor="ctr"/>
          <a:lstStyle>
            <a:lvl1pPr algn="ctr">
              <a:defRPr sz="54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23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3EFFF7-FFC6-16DF-B4AB-DD5A1A1DA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96" y="0"/>
            <a:ext cx="3344379" cy="6858000"/>
          </a:xfrm>
          <a:custGeom>
            <a:avLst/>
            <a:gdLst>
              <a:gd name="connsiteX0" fmla="*/ 0 w 3344379"/>
              <a:gd name="connsiteY0" fmla="*/ 0 h 6858000"/>
              <a:gd name="connsiteX1" fmla="*/ 3344379 w 3344379"/>
              <a:gd name="connsiteY1" fmla="*/ 0 h 6858000"/>
              <a:gd name="connsiteX2" fmla="*/ 3344379 w 3344379"/>
              <a:gd name="connsiteY2" fmla="*/ 6858000 h 6858000"/>
              <a:gd name="connsiteX3" fmla="*/ 0 w 3344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9" h="6858000">
                <a:moveTo>
                  <a:pt x="0" y="0"/>
                </a:moveTo>
                <a:lnTo>
                  <a:pt x="3344379" y="0"/>
                </a:lnTo>
                <a:lnTo>
                  <a:pt x="33443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Blank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6E802E-B214-0AE3-69C8-CBCA885C7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9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D970D0-182D-96E3-04B5-5D634F9C4F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453354-6167-7227-F443-F984688CC4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800" spc="100" baseline="0"/>
            </a:lvl1pPr>
            <a:lvl2pPr marL="6858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600" spc="100" baseline="0"/>
            </a:lvl2pPr>
            <a:lvl3pPr marL="11430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 sz="1400" spc="100" baseline="0"/>
            </a:lvl3pPr>
            <a:lvl4pPr marL="16002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200" spc="100" baseline="0"/>
            </a:lvl4pPr>
            <a:lvl5pPr marL="20574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DA14B5C-C6A4-65FB-34DD-E1C0FF465F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spc="100" baseline="0"/>
            </a:lvl1pPr>
            <a:lvl2pPr marL="28575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2pPr>
            <a:lvl3pPr marL="6858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3pPr>
            <a:lvl4pPr marL="11430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4pPr>
            <a:lvl5pPr marL="16002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9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9009"/>
            <a:ext cx="5521124" cy="6878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61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3273F-AE8F-21E6-A06E-52686D6549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011C768-FB8E-F917-0CF9-C9B7DA4CAA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82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16594"/>
            <a:ext cx="12192000" cy="3141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5E8994-67B0-7A02-C300-3232691564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A6B5C4-24E3-C021-071B-DFF6C6CC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6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4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1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2932" y="0"/>
            <a:ext cx="7249067" cy="218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5C19A-AE6A-FEDE-6B3C-9B1701F4C5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</p:spPr>
        <p:txBody>
          <a:bodyPr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1pPr>
            <a:lvl2pPr marL="9144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2pPr>
            <a:lvl3pPr marL="13716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3pPr>
            <a:lvl4pPr marL="18288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4pPr>
            <a:lvl5pPr marL="22860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E2B1-9501-7B3B-DC14-F5ECDE7C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5F696-C03A-7166-4E10-029ABED6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43CDB-18ED-FBAF-1655-6CB31FEA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29FE6-06A8-DFEB-231B-03A922A1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A01A0-34CF-0BA3-E0E9-314182A8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2682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6722F2-1968-8B82-9382-187D808D9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73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1736" y="0"/>
            <a:ext cx="542026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848410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lIns="914400" tIns="182880" rIns="914400" anchor="ctr"/>
          <a:lstStyle>
            <a:lvl1pPr algn="ctr">
              <a:defRPr sz="5400" b="1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7129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C6C658-B6F5-98D2-4D95-EA3030D6F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9480" y="0"/>
            <a:ext cx="539496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3FAF69-7EBE-817B-DCEA-4A1595820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F9403-8AE5-DF79-EFCF-E99EABB834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</p:spPr>
        <p:txBody>
          <a:bodyPr anchor="ctr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73152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 marL="109728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46304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828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2852-39E8-DF61-9F89-246EFAAC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E2646-C878-36B3-0272-67C96CE01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DE748-3628-D362-26C1-FDF7C0C4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3F29B-E88E-9990-78FB-5CB4D291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3FA6F-4F99-BD48-D9BD-842DBD8A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45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8D32-B75E-2A7C-E1A1-93001909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C902F-EA70-BA8A-6DFC-8EDB1318C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0F0C0-242A-5BDE-87D2-4BF54AC7F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82434-96D9-4D40-A02D-C0CF4766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564A1-4B11-2162-B594-77B90C89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A491C-0255-B90B-B394-939B103C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705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8AC5-A1B0-5BB0-91A2-9E76E3DD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3E254-EAA9-9ED7-2A91-41178A96A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7162A-B3F5-2A68-DEDD-EB4236886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DE9AC-D494-D51C-433C-FADB56566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DD436-7C33-8BB9-BBA5-F9B488EA7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7EE80-4D7B-7894-3863-6F2A3372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5095D-F6BE-E40F-DBAB-E79F509B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05CDC-9EA4-82BB-1711-C12EBC13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35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CABA-7B75-9B8A-2D44-033880EB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8FB5F-4B40-6E27-ED19-194A575F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63048-5DDD-9A19-4249-65C730D2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03FF0-7138-3523-734D-D02402EF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84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D7D30-FE94-62CC-60D3-869F9AC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9BCAA-65D2-ACD6-15D6-DB6D9CF9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4181-0EC2-990E-0BA2-D2A1C86E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9113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0DEF-2D1B-4A4A-B4F4-792DB135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7E95-A3BC-1E42-0982-89FCE4498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04AD7-41D6-51B2-C909-F0C934BB7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ED625-CDEB-A0ED-BA6C-92A6A7F2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FE98B-017F-3877-35DC-B92B06F2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91AC2-BDAB-42F3-945B-7FE543EE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864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9887-014E-C069-4FC9-EF66B1DB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D599A-C158-CC84-3693-182EB97F2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285EB-D171-D2F8-5D79-E4A67D3B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5556E-6AC6-F031-E2E8-63224151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154DC-57B4-7C2F-1D03-82C09E13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2BD5E-17BF-3CB0-5907-DBE7BA09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180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8E6E9-0AD0-9DB4-8C75-B39036A5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C8B53-D6FE-1D54-0CC4-F2C1B867D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ADC79-2BFB-8DE0-FC2F-9727ABF6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22797-570F-7A09-1861-B1EB4EE9D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A18C9-851B-74C2-FEAA-CA7E3B35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6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673" r:id="rId22"/>
    <p:sldLayoutId id="2147483669" r:id="rId23"/>
    <p:sldLayoutId id="2147483651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46631C-DEFC-C231-4E41-D99F4164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C9CB5-01A2-F38A-2D19-D6EEF1717131}"/>
              </a:ext>
            </a:extLst>
          </p:cNvPr>
          <p:cNvSpPr txBox="1"/>
          <p:nvPr/>
        </p:nvSpPr>
        <p:spPr>
          <a:xfrm>
            <a:off x="265043" y="5738191"/>
            <a:ext cx="1150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Σχολικός και Διαδικτυακός εκφοβισμός</a:t>
            </a:r>
            <a:endParaRPr lang="LID4096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0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1D9AC-E93A-BE3D-2EB5-36EE9ED4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87FCF-8FA9-B7E2-AFB3-EE3FEB29CE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84" t="16508" r="17697" b="10892"/>
          <a:stretch/>
        </p:blipFill>
        <p:spPr>
          <a:xfrm>
            <a:off x="0" y="52290"/>
            <a:ext cx="12192000" cy="66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9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Χαρακτηριστικά δραστών και θυμάτων σχολικού εκφοβισμού">
            <a:extLst>
              <a:ext uri="{FF2B5EF4-FFF2-40B4-BE49-F238E27FC236}">
                <a16:creationId xmlns:a16="http://schemas.microsoft.com/office/drawing/2014/main" id="{9841BFE8-2C76-90E8-F2D3-F01A8E420A1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1" b="13551"/>
          <a:stretch/>
        </p:blipFill>
        <p:spPr bwMode="auto">
          <a:xfrm>
            <a:off x="20" y="43902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4C2A3-12E7-A6E7-1D8A-9A1EC6331F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2635" y="3816686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4572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Οι Θύτες</a:t>
            </a:r>
          </a:p>
          <a:p>
            <a:pPr marL="228600" indent="-4572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Τα θύματα</a:t>
            </a:r>
          </a:p>
          <a:p>
            <a:pPr marL="228600" indent="-4572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Οι θύτες-θύματα (εναλλαγή) </a:t>
            </a:r>
          </a:p>
          <a:p>
            <a:pPr marL="228600" indent="-4572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Οι αυτόπτες μάρτυρες (παρατηρητές)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4D8E8-D0EF-11C8-495B-3876957CDB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64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A87306C-81BA-4795-A5CA-9392456A8C1E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ABE71-1907-CDB5-CBF5-F0DB4F81CB53}"/>
              </a:ext>
            </a:extLst>
          </p:cNvPr>
          <p:cNvSpPr txBox="1"/>
          <p:nvPr/>
        </p:nvSpPr>
        <p:spPr>
          <a:xfrm>
            <a:off x="225287" y="4386470"/>
            <a:ext cx="4393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Ρόλοι στην εκφοβιστική συμπεριφορά</a:t>
            </a:r>
            <a:endParaRPr lang="LID4096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1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9092A-92F9-2B75-FC44-3FE47246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170" name="Picture 2" descr="Bullying: Ορισμός, Είδη &amp; Αντιμετώπιση Σχολικού Εκφοβισμού">
            <a:extLst>
              <a:ext uri="{FF2B5EF4-FFF2-40B4-BE49-F238E27FC236}">
                <a16:creationId xmlns:a16="http://schemas.microsoft.com/office/drawing/2014/main" id="{800B9D37-7A9C-4727-BE5D-1B64828E5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FDE3D5-4B50-7651-8461-61489E9295B4}"/>
              </a:ext>
            </a:extLst>
          </p:cNvPr>
          <p:cNvSpPr txBox="1"/>
          <p:nvPr/>
        </p:nvSpPr>
        <p:spPr>
          <a:xfrm>
            <a:off x="4085862" y="0"/>
            <a:ext cx="7932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>
                <a:latin typeface="Arial" panose="020B0604020202020204" pitchFamily="34" charset="0"/>
                <a:cs typeface="Arial" panose="020B0604020202020204" pitchFamily="34" charset="0"/>
              </a:rPr>
              <a:t>Ποιος ο δικός μας ρόλος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ID4096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27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Ας μάθουμε για τον σχολικό εκφοβισμό και τα είδη του! - Edusol Ας μάθουμε  για τον σχολικό εκφοβισμό και τα είδη του! Ας μάθουμε για τον σχολικό  εκφοβισμό και τα είδη του!">
            <a:extLst>
              <a:ext uri="{FF2B5EF4-FFF2-40B4-BE49-F238E27FC236}">
                <a16:creationId xmlns:a16="http://schemas.microsoft.com/office/drawing/2014/main" id="{2D21DD80-E3B5-3FF6-C445-28611D533736}"/>
              </a:ext>
            </a:extLst>
          </p:cNvPr>
          <p:cNvPicPr>
            <a:picLocks noGrp="1" noChangeAspect="1" noChangeArrowheads="1"/>
          </p:cNvPicPr>
          <p:nvPr>
            <p:ph sz="quarter" idx="3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r="600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0A28B-CB4E-0858-3DDF-B0236DCD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CEE4C-57A4-9CC7-6B14-F3D257DD6C31}"/>
              </a:ext>
            </a:extLst>
          </p:cNvPr>
          <p:cNvSpPr txBox="1"/>
          <p:nvPr/>
        </p:nvSpPr>
        <p:spPr>
          <a:xfrm>
            <a:off x="674225" y="411827"/>
            <a:ext cx="1085416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3600" b="1" dirty="0">
                <a:solidFill>
                  <a:schemeClr val="bg1">
                    <a:lumMod val="95000"/>
                  </a:schemeClr>
                </a:solidFill>
              </a:rPr>
              <a:t>Το παιδί που δεν θα αγκαλιαστεί από το χωριό, θα το κάψει για να νιώσει τη ζεστασιά του. </a:t>
            </a:r>
          </a:p>
          <a:p>
            <a:pPr>
              <a:spcAft>
                <a:spcPts val="600"/>
              </a:spcAft>
            </a:pP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Αφρικανική παροιμία</a:t>
            </a:r>
            <a:endParaRPr lang="LID4096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56EBF-BAA0-A2A6-597C-4BF4D5E5C721}"/>
              </a:ext>
            </a:extLst>
          </p:cNvPr>
          <p:cNvSpPr txBox="1"/>
          <p:nvPr/>
        </p:nvSpPr>
        <p:spPr>
          <a:xfrm>
            <a:off x="544010" y="4097438"/>
            <a:ext cx="350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bg1">
                    <a:lumMod val="95000"/>
                  </a:schemeClr>
                </a:solidFill>
              </a:rPr>
              <a:t>Γιατί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;</a:t>
            </a:r>
            <a:endParaRPr lang="LID4096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1CC92-6E35-6B61-3994-C45563A1F67E}"/>
              </a:ext>
            </a:extLst>
          </p:cNvPr>
          <p:cNvSpPr txBox="1"/>
          <p:nvPr/>
        </p:nvSpPr>
        <p:spPr>
          <a:xfrm>
            <a:off x="8610600" y="4097437"/>
            <a:ext cx="3507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ΑΓΑΠΗ</a:t>
            </a:r>
          </a:p>
          <a:p>
            <a:r>
              <a:rPr lang="el-GR" sz="3200" b="1" dirty="0">
                <a:solidFill>
                  <a:srgbClr val="FF0000"/>
                </a:solidFill>
              </a:rPr>
              <a:t>ΑΠΟΔΟΧΗ</a:t>
            </a:r>
            <a:endParaRPr lang="LID4096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7D984-3CD7-CD0E-F482-DAD2D3C1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D6565-3183-C5B8-9DE1-E9DF17857087}"/>
              </a:ext>
            </a:extLst>
          </p:cNvPr>
          <p:cNvSpPr txBox="1"/>
          <p:nvPr/>
        </p:nvSpPr>
        <p:spPr>
          <a:xfrm>
            <a:off x="859468" y="254643"/>
            <a:ext cx="10113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/>
              <a:t>Γιατί κάποιος προχωρεί σε εκφοβιστική συμπεριφορά</a:t>
            </a:r>
            <a:r>
              <a:rPr lang="en-US" sz="4000" dirty="0"/>
              <a:t>;</a:t>
            </a:r>
          </a:p>
          <a:p>
            <a:endParaRPr lang="LID4096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84A2F-619D-1C35-D0D3-AEE75CBFB3E2}"/>
              </a:ext>
            </a:extLst>
          </p:cNvPr>
          <p:cNvSpPr txBox="1"/>
          <p:nvPr/>
        </p:nvSpPr>
        <p:spPr>
          <a:xfrm>
            <a:off x="497711" y="2277731"/>
            <a:ext cx="103246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/>
              <a:t>Επειδή απολαμβάνει την αίσθηση της δύναμης και εξουσίας πάνω στο θύμα.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Δίνει μια παράσταση μπροστά στα μάτια των θεατών.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Αποκτά μια αίσθηση ταυτότητας με το να αποκλείει τον άλλο. Η συνοχή της ομάδας έγκειται στον αποκλεισμό κάποιου.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Στερείται κοινωνικών δεξιοτήτων όπως η </a:t>
            </a:r>
            <a:r>
              <a:rPr lang="el-GR" sz="2800" dirty="0" err="1"/>
              <a:t>ενσυναίσθηση</a:t>
            </a:r>
            <a:r>
              <a:rPr lang="el-GR" sz="2800" dirty="0"/>
              <a:t>.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Χαμηλή αυτοεκτίμηση.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54520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7D984-3CD7-CD0E-F482-DAD2D3C1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D6565-3183-C5B8-9DE1-E9DF17857087}"/>
              </a:ext>
            </a:extLst>
          </p:cNvPr>
          <p:cNvSpPr txBox="1"/>
          <p:nvPr/>
        </p:nvSpPr>
        <p:spPr>
          <a:xfrm>
            <a:off x="859468" y="254643"/>
            <a:ext cx="10749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/>
              <a:t>Ποιες είναι οι ενδείξεις χαμηλής αυτοεκτίμησης</a:t>
            </a:r>
            <a:r>
              <a:rPr lang="en-US" sz="4000" dirty="0"/>
              <a:t>;</a:t>
            </a:r>
          </a:p>
          <a:p>
            <a:endParaRPr lang="LID4096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B3B26-7E10-3AC2-DF1C-87EAC0F13BD6}"/>
              </a:ext>
            </a:extLst>
          </p:cNvPr>
          <p:cNvSpPr txBox="1"/>
          <p:nvPr/>
        </p:nvSpPr>
        <p:spPr>
          <a:xfrm>
            <a:off x="500605" y="1982057"/>
            <a:ext cx="82151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Συχνά παρατηρούνται οι πιο κάτω συμπεριφορές: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θυμώνει και εκρήγνυται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εναντιώνεται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δεν δέχεται παρατηρήσεις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παραιτείται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αδιαφορεί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αποφεύγει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λέει ψέματα ή δικαιολογίες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κάνει τον κλόουν </a:t>
            </a:r>
            <a:endParaRPr lang="LID4096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71D42-32E3-B916-6185-73F8E1136CAB}"/>
              </a:ext>
            </a:extLst>
          </p:cNvPr>
          <p:cNvSpPr txBox="1"/>
          <p:nvPr/>
        </p:nvSpPr>
        <p:spPr>
          <a:xfrm>
            <a:off x="651077" y="623402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Brooks, 1994</a:t>
            </a:r>
            <a:endParaRPr lang="LID4096" dirty="0"/>
          </a:p>
        </p:txBody>
      </p:sp>
      <p:pic>
        <p:nvPicPr>
          <p:cNvPr id="1026" name="Picture 2" descr="Nea Paideia - Σχολικός εκφοβισμός - bullying">
            <a:extLst>
              <a:ext uri="{FF2B5EF4-FFF2-40B4-BE49-F238E27FC236}">
                <a16:creationId xmlns:a16="http://schemas.microsoft.com/office/drawing/2014/main" id="{8625D318-4BF1-C959-F651-C35B1AC0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20" y="3394456"/>
            <a:ext cx="5479075" cy="23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9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7D984-3CD7-CD0E-F482-DAD2D3C1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D6565-3183-C5B8-9DE1-E9DF17857087}"/>
              </a:ext>
            </a:extLst>
          </p:cNvPr>
          <p:cNvSpPr txBox="1"/>
          <p:nvPr/>
        </p:nvSpPr>
        <p:spPr>
          <a:xfrm>
            <a:off x="859468" y="254643"/>
            <a:ext cx="10749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/>
              <a:t>Ποιος ο ρόλος του Υπεύθυνου Τμήματος</a:t>
            </a:r>
            <a:r>
              <a:rPr lang="en-US" sz="4000" dirty="0"/>
              <a:t>;</a:t>
            </a:r>
          </a:p>
          <a:p>
            <a:endParaRPr lang="LID4096" sz="4000" dirty="0"/>
          </a:p>
        </p:txBody>
      </p:sp>
      <p:pic>
        <p:nvPicPr>
          <p:cNvPr id="2050" name="Picture 2" descr="Μαθητής καθηγητής: Πώς να φτιάξετε την σχέση με τους καθηγητές σας; |  healthweb.gr">
            <a:extLst>
              <a:ext uri="{FF2B5EF4-FFF2-40B4-BE49-F238E27FC236}">
                <a16:creationId xmlns:a16="http://schemas.microsoft.com/office/drawing/2014/main" id="{E953DCAF-997B-CD21-171F-51BBAC4F5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52" y="2271953"/>
            <a:ext cx="4430399" cy="294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A3027D-E79D-9461-6071-94762CD9E522}"/>
              </a:ext>
            </a:extLst>
          </p:cNvPr>
          <p:cNvSpPr txBox="1"/>
          <p:nvPr/>
        </p:nvSpPr>
        <p:spPr>
          <a:xfrm>
            <a:off x="534366" y="5615582"/>
            <a:ext cx="11179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https://www.moec.gov.cy/dme/programmata/scholiki_paravatikotita/epimorfosi/encheiridia/encheiridio_ypefthynou_tmimatos_os_pyrinas_prolipsis_tis_endoscholikis_vias.pdf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4254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1E869-0A74-4821-791E-2F473831A7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47" t="18164" r="6038" b="8429"/>
          <a:stretch/>
        </p:blipFill>
        <p:spPr>
          <a:xfrm>
            <a:off x="477012" y="456093"/>
            <a:ext cx="11237976" cy="59458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FC289-F671-74B4-AB56-F733BCE6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0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een rolling hills with a sunset">
            <a:extLst>
              <a:ext uri="{FF2B5EF4-FFF2-40B4-BE49-F238E27FC236}">
                <a16:creationId xmlns:a16="http://schemas.microsoft.com/office/drawing/2014/main" id="{565AB0FC-9FCD-FDB2-1D84-F3D855D838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A9558D5-EB6D-C2EA-C5E2-790769448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4DF3D-5928-6B2C-8FA7-9248EA051A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68" t="17391" r="30556" b="4734"/>
          <a:stretch/>
        </p:blipFill>
        <p:spPr>
          <a:xfrm>
            <a:off x="6589855" y="-1"/>
            <a:ext cx="5601909" cy="68204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B7BA76-FF2D-7866-1E91-43ABFCD70C2E}"/>
              </a:ext>
            </a:extLst>
          </p:cNvPr>
          <p:cNvSpPr txBox="1"/>
          <p:nvPr/>
        </p:nvSpPr>
        <p:spPr>
          <a:xfrm>
            <a:off x="494091" y="1122744"/>
            <a:ext cx="56019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Ποιους αφορά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Ορισμοί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Βασικά χαρακτηριστικά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Εκφοβιστική συμπεριφορά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Σύγκρουση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Είδη εκφοβιστικής συμπεριφοράς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Σχολικό εκφοβισμός –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bulling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Ρόλοι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Εκπαιδευτικός </a:t>
            </a:r>
            <a:endParaRPr lang="LID4096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9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FD5A64-A6BC-D962-1D8B-D946153A572A}"/>
              </a:ext>
            </a:extLst>
          </p:cNvPr>
          <p:cNvSpPr txBox="1"/>
          <p:nvPr/>
        </p:nvSpPr>
        <p:spPr>
          <a:xfrm>
            <a:off x="212035" y="2434556"/>
            <a:ext cx="5380383" cy="33385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100" dirty="0" err="1">
                <a:latin typeface="Arial" panose="020B0604020202020204" pitchFamily="34" charset="0"/>
                <a:cs typeface="Arial" panose="020B0604020202020204" pitchFamily="34" charset="0"/>
              </a:rPr>
              <a:t>Γονείς</a:t>
            </a:r>
            <a:endParaRPr lang="el-GR" sz="28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100" dirty="0" err="1">
                <a:latin typeface="Arial" panose="020B0604020202020204" pitchFamily="34" charset="0"/>
                <a:cs typeface="Arial" panose="020B0604020202020204" pitchFamily="34" charset="0"/>
              </a:rPr>
              <a:t>Εκ</a:t>
            </a:r>
            <a:r>
              <a:rPr lang="en-US" sz="2800" spc="100" dirty="0">
                <a:latin typeface="Arial" panose="020B0604020202020204" pitchFamily="34" charset="0"/>
                <a:cs typeface="Arial" panose="020B0604020202020204" pitchFamily="34" charset="0"/>
              </a:rPr>
              <a:t>παιδευτικούς </a:t>
            </a:r>
            <a:endParaRPr lang="el-GR" sz="28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100" dirty="0">
                <a:latin typeface="Arial" panose="020B0604020202020204" pitchFamily="34" charset="0"/>
                <a:cs typeface="Arial" panose="020B0604020202020204" pitchFamily="34" charset="0"/>
              </a:rPr>
              <a:t>Οπ</a:t>
            </a:r>
            <a:r>
              <a:rPr lang="en-US" sz="2800" spc="100" dirty="0" err="1">
                <a:latin typeface="Arial" panose="020B0604020202020204" pitchFamily="34" charset="0"/>
                <a:cs typeface="Arial" panose="020B0604020202020204" pitchFamily="34" charset="0"/>
              </a:rPr>
              <a:t>οιονδή</a:t>
            </a:r>
            <a:r>
              <a:rPr lang="en-US" sz="2800" spc="100" dirty="0">
                <a:latin typeface="Arial" panose="020B0604020202020204" pitchFamily="34" charset="0"/>
                <a:cs typeface="Arial" panose="020B0604020202020204" pitchFamily="34" charset="0"/>
              </a:rPr>
              <a:t>ποτε επιθυμεί να αναγνωρίζει και να εντοπίζει τον εκφοβισμό σε οποιοδήποτε κοινωνικό πλαίσιο βρίσκεται.</a:t>
            </a:r>
          </a:p>
        </p:txBody>
      </p:sp>
      <p:pic>
        <p:nvPicPr>
          <p:cNvPr id="2050" name="Picture 2" descr="Είναι σχολικός εκφοβισμός; (animation)">
            <a:extLst>
              <a:ext uri="{FF2B5EF4-FFF2-40B4-BE49-F238E27FC236}">
                <a16:creationId xmlns:a16="http://schemas.microsoft.com/office/drawing/2014/main" id="{C2F7F812-928E-B288-DD11-9D5321CE3F0E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" r="1" b="23633"/>
          <a:stretch/>
        </p:blipFill>
        <p:spPr bwMode="auto">
          <a:xfrm>
            <a:off x="6088116" y="2699599"/>
            <a:ext cx="6011119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885A6-2008-15E5-517B-3CBBFE99B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72A574-C21F-6D92-A5E7-46F473FAFC46}"/>
              </a:ext>
            </a:extLst>
          </p:cNvPr>
          <p:cNvSpPr txBox="1"/>
          <p:nvPr/>
        </p:nvSpPr>
        <p:spPr>
          <a:xfrm>
            <a:off x="1722783" y="291548"/>
            <a:ext cx="8865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latin typeface="Arial" panose="020B0604020202020204" pitchFamily="34" charset="0"/>
                <a:cs typeface="Arial" panose="020B0604020202020204" pitchFamily="34" charset="0"/>
              </a:rPr>
              <a:t>Ποιους αφορά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ID4096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2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90171-2859-5322-0F76-C05597544F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E86D1-9A32-633A-414C-E1E3440F9446}"/>
              </a:ext>
            </a:extLst>
          </p:cNvPr>
          <p:cNvSpPr txBox="1"/>
          <p:nvPr/>
        </p:nvSpPr>
        <p:spPr>
          <a:xfrm>
            <a:off x="752354" y="1122744"/>
            <a:ext cx="105213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Ένας μαθητής είναι θύμα </a:t>
            </a:r>
            <a:r>
              <a:rPr lang="el-GR" sz="2800" b="1" dirty="0">
                <a:solidFill>
                  <a:srgbClr val="FF0000"/>
                </a:solidFill>
              </a:rPr>
              <a:t>εκφοβιστικής συμπεριφοράς</a:t>
            </a:r>
            <a:r>
              <a:rPr lang="el-GR" sz="2800" dirty="0">
                <a:solidFill>
                  <a:schemeClr val="bg1"/>
                </a:solidFill>
              </a:rPr>
              <a:t> ή θυματοποιείται, όταν εκτίθεται </a:t>
            </a:r>
            <a:r>
              <a:rPr lang="el-GR" sz="2800" b="1" dirty="0">
                <a:solidFill>
                  <a:srgbClr val="FF0000"/>
                </a:solidFill>
              </a:rPr>
              <a:t>επανειλημμένα</a:t>
            </a:r>
            <a:r>
              <a:rPr lang="el-GR" sz="2800" dirty="0">
                <a:solidFill>
                  <a:schemeClr val="bg1"/>
                </a:solidFill>
              </a:rPr>
              <a:t> και για </a:t>
            </a:r>
            <a:r>
              <a:rPr lang="el-GR" sz="2800" b="1" dirty="0">
                <a:solidFill>
                  <a:srgbClr val="FF0000"/>
                </a:solidFill>
              </a:rPr>
              <a:t>μεγάλα χρονικά διαστήματα </a:t>
            </a:r>
            <a:r>
              <a:rPr lang="el-GR" sz="2800" dirty="0">
                <a:solidFill>
                  <a:schemeClr val="bg1"/>
                </a:solidFill>
              </a:rPr>
              <a:t>σε αρνητικές πράξεις εκ μέρους ενός ή περισσότερων μαθητών. Τέτοιες αρνητικές πράξεις χαρακτηρίζονται από προσπάθειες </a:t>
            </a:r>
            <a:r>
              <a:rPr lang="el-GR" sz="2800" b="1" dirty="0">
                <a:solidFill>
                  <a:srgbClr val="FF0000"/>
                </a:solidFill>
              </a:rPr>
              <a:t>εκούσιας-εσκεμμένης </a:t>
            </a:r>
            <a:r>
              <a:rPr lang="el-GR" sz="2800" dirty="0">
                <a:solidFill>
                  <a:schemeClr val="bg1"/>
                </a:solidFill>
              </a:rPr>
              <a:t>επιβολής, ενόχλησης ή πρόκλησης σωματικής βλάβης σε κάποιο άλλο μαθητή. Επίσης, πρέπει να υπάρχει </a:t>
            </a:r>
            <a:r>
              <a:rPr lang="el-GR" sz="2800" b="1" dirty="0">
                <a:solidFill>
                  <a:srgbClr val="FF0000"/>
                </a:solidFill>
              </a:rPr>
              <a:t>ανισορροπία δυνάμεων</a:t>
            </a:r>
            <a:r>
              <a:rPr lang="el-GR" sz="2800" dirty="0">
                <a:solidFill>
                  <a:schemeClr val="bg1"/>
                </a:solidFill>
              </a:rPr>
              <a:t>: o μαθητής ο οποίος εκτίθεται σε αρνητικές πράξεις, αδυνατεί να υπερασπιστεί τον εαυτό του και είναι αβοήθητος απέναντι στο μαθητή ή στους μαθητές που τον παρενοχλούν.</a:t>
            </a:r>
            <a:endParaRPr lang="LID4096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CF34F-13E6-1BEA-7F84-037D212F756A}"/>
              </a:ext>
            </a:extLst>
          </p:cNvPr>
          <p:cNvSpPr txBox="1"/>
          <p:nvPr/>
        </p:nvSpPr>
        <p:spPr>
          <a:xfrm>
            <a:off x="8866207" y="5833130"/>
            <a:ext cx="6099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Olweus, 1994</a:t>
            </a:r>
            <a:endParaRPr lang="LID4096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5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15DC2-8425-2530-3D59-ABE5D5C4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6" name="Picture 4" descr="Σχολικός εκφοβισμός, power point presentation από την εκπαιδευτικό Δωρίτα  Μαρκαντώνη. Εκπομπή 4/1/2019 - Θέκλα Πετρίδου">
            <a:extLst>
              <a:ext uri="{FF2B5EF4-FFF2-40B4-BE49-F238E27FC236}">
                <a16:creationId xmlns:a16="http://schemas.microsoft.com/office/drawing/2014/main" id="{656C8F63-DE99-6A57-0573-2A3538A80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2"/>
            <a:ext cx="12046226" cy="67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7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Τo ήξερες ότι αυτό είναι σχολικός εκφοβισμός (Bullying); - MamaMia.gr">
            <a:extLst>
              <a:ext uri="{FF2B5EF4-FFF2-40B4-BE49-F238E27FC236}">
                <a16:creationId xmlns:a16="http://schemas.microsoft.com/office/drawing/2014/main" id="{855BF6F5-B9A8-CD9C-91D2-7908FAC4A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" b="2"/>
          <a:stretch/>
        </p:blipFill>
        <p:spPr bwMode="auto">
          <a:xfrm>
            <a:off x="4531216" y="200239"/>
            <a:ext cx="7469372" cy="5054667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45A76-E100-EFC9-2708-1B1481747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D86E4B-9BBC-5BD0-EA5E-332193A9A865}"/>
              </a:ext>
            </a:extLst>
          </p:cNvPr>
          <p:cNvSpPr txBox="1"/>
          <p:nvPr/>
        </p:nvSpPr>
        <p:spPr>
          <a:xfrm>
            <a:off x="420548" y="88324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Εκφοβιστική συμπεριφορά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Σύγκρουση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590206-AE79-C850-993C-3F4EFF915874}"/>
              </a:ext>
            </a:extLst>
          </p:cNvPr>
          <p:cNvSpPr txBox="1"/>
          <p:nvPr/>
        </p:nvSpPr>
        <p:spPr>
          <a:xfrm>
            <a:off x="462987" y="2291787"/>
            <a:ext cx="43983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Επανάληψη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Ανισορροπία δυνάμεων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Εκούσια πρόκληση σωματικής/ ψυχικής βλάβης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98190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484F75-AB5A-2B12-3799-EF0A64DED88F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Είδη εκφοβιστικής συμπεριφοράς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A4F5C-B74F-2580-2C17-9931DAB91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617" y="1989758"/>
            <a:ext cx="5579166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Φυσικός ή σωματικός εκφοβισμός </a:t>
            </a:r>
          </a:p>
          <a:p>
            <a:pPr marL="457200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Λεκτικός εκφοβισμός</a:t>
            </a:r>
          </a:p>
          <a:p>
            <a:pPr marL="457200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Έμμεσος ή κοινωνικός εκφοβισμός</a:t>
            </a:r>
          </a:p>
          <a:p>
            <a:pPr marL="457200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Ηλεκτρονικός εκφοβισμός (ή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bullying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YgeiaWatch - Προς ποινικοποίηση ο εκφοβισμός σε σχολεία, εργασία και στρατό">
            <a:extLst>
              <a:ext uri="{FF2B5EF4-FFF2-40B4-BE49-F238E27FC236}">
                <a16:creationId xmlns:a16="http://schemas.microsoft.com/office/drawing/2014/main" id="{844550CC-BE4E-FC0F-6D37-7C57DDF2B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7" r="526" b="-2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347400-F1A2-FAFC-8A83-9280B6C4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1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Όταν ο σχολικός εκφοβισμός μεταφέρεται στο διαδίκτυο - Ψυχο-γραφήματα">
            <a:extLst>
              <a:ext uri="{FF2B5EF4-FFF2-40B4-BE49-F238E27FC236}">
                <a16:creationId xmlns:a16="http://schemas.microsoft.com/office/drawing/2014/main" id="{45F6943C-DFA9-EF0A-F32D-0341BC48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3697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Rectangle 92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47170-5F7A-6B85-CB24-4ADC0785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90263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Γι</a:t>
            </a:r>
            <a:r>
              <a:rPr lang="en-US" sz="4000" dirty="0"/>
              <a:t>ατί εκφοβίζει κάποιος;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AB76C-EE4B-E9EE-1CC3-0D8D3B992F5C}"/>
              </a:ext>
            </a:extLst>
          </p:cNvPr>
          <p:cNvSpPr txBox="1"/>
          <p:nvPr/>
        </p:nvSpPr>
        <p:spPr>
          <a:xfrm>
            <a:off x="489761" y="2102896"/>
            <a:ext cx="7510670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Απ</a:t>
            </a:r>
            <a:r>
              <a:rPr lang="en-US" sz="2800" dirty="0" err="1"/>
              <a:t>ολ</a:t>
            </a:r>
            <a:r>
              <a:rPr lang="en-US" sz="2800" dirty="0"/>
              <a:t>αμβάνει την αίσθηση της δύναμης και εξουσίας πάνω στο θύμα.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Δίνει</a:t>
            </a:r>
            <a:r>
              <a:rPr lang="en-US" sz="2800" dirty="0"/>
              <a:t> </a:t>
            </a:r>
            <a:r>
              <a:rPr lang="en-US" sz="2800" dirty="0" err="1"/>
              <a:t>μι</a:t>
            </a:r>
            <a:r>
              <a:rPr lang="en-US" sz="2800" dirty="0"/>
              <a:t>α παράσταση μπροστά στα μάτια των θεατών. 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Απ</a:t>
            </a:r>
            <a:r>
              <a:rPr lang="en-US" sz="2800" dirty="0" err="1"/>
              <a:t>οκτά</a:t>
            </a:r>
            <a:r>
              <a:rPr lang="en-US" sz="2800" dirty="0"/>
              <a:t> </a:t>
            </a:r>
            <a:r>
              <a:rPr lang="en-US" sz="2800" dirty="0" err="1"/>
              <a:t>μι</a:t>
            </a:r>
            <a:r>
              <a:rPr lang="en-US" sz="2800" dirty="0"/>
              <a:t>α αίσθηση ταυτότητας με το να αποκλείει τον άλλο. Η </a:t>
            </a:r>
            <a:r>
              <a:rPr lang="en-US" sz="2800" dirty="0" err="1"/>
              <a:t>συνοχή</a:t>
            </a:r>
            <a:r>
              <a:rPr lang="en-US" sz="2800" dirty="0"/>
              <a:t> </a:t>
            </a:r>
            <a:r>
              <a:rPr lang="en-US" sz="2800" dirty="0" err="1"/>
              <a:t>της</a:t>
            </a:r>
            <a:r>
              <a:rPr lang="en-US" sz="2800" dirty="0"/>
              <a:t> </a:t>
            </a:r>
            <a:r>
              <a:rPr lang="en-US" sz="2800" dirty="0" err="1"/>
              <a:t>ομάδ</a:t>
            </a:r>
            <a:r>
              <a:rPr lang="en-US" sz="2800" dirty="0"/>
              <a:t>ας έγκειται στον αποκλεισμό κάποιου.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Στερείτ</a:t>
            </a:r>
            <a:r>
              <a:rPr lang="en-US" sz="2800" dirty="0"/>
              <a:t>αι κοινωνικών δεξιοτήτων όπως η ενσυναίσθηση.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Χα</a:t>
            </a:r>
            <a:r>
              <a:rPr lang="en-US" sz="2800" dirty="0" err="1"/>
              <a:t>μηλή</a:t>
            </a:r>
            <a:r>
              <a:rPr lang="en-US" sz="2800" dirty="0"/>
              <a:t> α</a:t>
            </a:r>
            <a:r>
              <a:rPr lang="en-US" sz="2800" dirty="0" err="1"/>
              <a:t>υτοεκτίμηση</a:t>
            </a:r>
            <a:r>
              <a:rPr lang="en-US" sz="280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ADEA4-4F2C-A205-3A9E-82D0DA63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A87306C-81BA-4795-A5CA-9392456A8C1E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70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353609C-AFD0-2BF5-05CC-2430B957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US" dirty="0"/>
              <a:t>Your ability to communicate effectively will leave</a:t>
            </a:r>
            <a:br>
              <a:rPr lang="en-US" dirty="0"/>
            </a:br>
            <a:r>
              <a:rPr lang="en-US" dirty="0"/>
              <a:t>a lasting impact on your audience</a:t>
            </a:r>
          </a:p>
          <a:p>
            <a:r>
              <a:rPr lang="en-US" dirty="0"/>
              <a:t>Effectively communicating involves not only delivering </a:t>
            </a:r>
            <a:br>
              <a:rPr lang="en-US" dirty="0"/>
            </a:br>
            <a:r>
              <a:rPr lang="en-US" dirty="0"/>
              <a:t>a message but also resonating with the experiences, values, and emotions of those listening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A18F1-1CB3-04BA-3FB2-530F2637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C29F2-1318-3C64-C9D4-EA0C6CFC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99" t="16811" r="17754" b="5701"/>
          <a:stretch/>
        </p:blipFill>
        <p:spPr>
          <a:xfrm>
            <a:off x="106017" y="53882"/>
            <a:ext cx="12085981" cy="68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AD180A-D253-4F84-BD24-8EE736E65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19A644-6410-4EC7-894C-877E70305DFF}">
  <ds:schemaRefs>
    <ds:schemaRef ds:uri="http://schemas.microsoft.com/office/2006/metadata/properties"/>
    <ds:schemaRef ds:uri="http://purl.org/dc/terms/"/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16c05727-aa75-4e4a-9b5f-8a80a1165891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424615-5FE5-4F43-AE24-3BC9A05326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394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Γιατί εκφοβίζει κάποιος;</vt:lpstr>
      <vt:lpstr>About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Νίκη Γεωργίου</dc:creator>
  <cp:lastModifiedBy>Teacher</cp:lastModifiedBy>
  <cp:revision>11</cp:revision>
  <dcterms:created xsi:type="dcterms:W3CDTF">2024-10-13T14:40:14Z</dcterms:created>
  <dcterms:modified xsi:type="dcterms:W3CDTF">2024-10-21T09:12:42Z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