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8D4BF-4530-41FC-A670-EA585EBD2F9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2C176-BCAE-4437-B566-CD104E02EF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7620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950C4F-3585-4515-9755-916C57A0ADEB}" type="slidenum">
              <a:rPr lang="el-GR" smtClean="0"/>
              <a:pPr eaLnBrk="1" hangingPunct="1"/>
              <a:t>1</a:t>
            </a:fld>
            <a:endParaRPr lang="el-G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6EA604-A350-4F95-9048-C57C2FCE699B}" type="slidenum">
              <a:rPr lang="el-GR" smtClean="0"/>
              <a:pPr eaLnBrk="1" hangingPunct="1"/>
              <a:t>3</a:t>
            </a:fld>
            <a:endParaRPr lang="el-GR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38F007-D0C5-4DB8-BFA8-1C10D581F1AD}" type="slidenum">
              <a:rPr lang="el-GR" smtClean="0"/>
              <a:pPr eaLnBrk="1" hangingPunct="1"/>
              <a:t>4</a:t>
            </a:fld>
            <a:endParaRPr lang="el-GR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B85B0C-E8BF-4184-AA11-C742F6D25507}" type="slidenum">
              <a:rPr lang="el-GR" smtClean="0"/>
              <a:pPr eaLnBrk="1" hangingPunct="1"/>
              <a:t>5</a:t>
            </a:fld>
            <a:endParaRPr lang="el-GR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932116-1E8A-4074-B3F8-5087BCBD6D7E}" type="slidenum">
              <a:rPr lang="el-GR" smtClean="0"/>
              <a:pPr eaLnBrk="1" hangingPunct="1"/>
              <a:t>6</a:t>
            </a:fld>
            <a:endParaRPr lang="el-GR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C4188F-AD93-4D5A-B6BB-59AA80BC1847}" type="slidenum">
              <a:rPr lang="el-GR" smtClean="0"/>
              <a:pPr eaLnBrk="1" hangingPunct="1"/>
              <a:t>7</a:t>
            </a:fld>
            <a:endParaRPr lang="el-GR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5A6C5E-837E-4FEF-8741-93CEB61BBC4C}" type="slidenum">
              <a:rPr lang="el-GR" smtClean="0"/>
              <a:pPr eaLnBrk="1" hangingPunct="1"/>
              <a:t>8</a:t>
            </a:fld>
            <a:endParaRPr lang="el-GR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8CDA90-6C0F-4DE5-9A82-7190E49D0EFD}" type="slidenum">
              <a:rPr lang="el-GR" smtClean="0"/>
              <a:pPr eaLnBrk="1" hangingPunct="1"/>
              <a:t>9</a:t>
            </a:fld>
            <a:endParaRPr lang="el-GR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091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52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1578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195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2662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31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751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070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342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808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612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01756-D043-483D-9314-9A230BED18D1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B261D-E288-43A3-9187-1864F98906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733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europa.eu/abc/governments/greece/index_el.htm" TargetMode="External"/><Relationship Id="rId13" Type="http://schemas.openxmlformats.org/officeDocument/2006/relationships/image" Target="../media/image14.png"/><Relationship Id="rId18" Type="http://schemas.openxmlformats.org/officeDocument/2006/relationships/image" Target="../media/image18.png"/><Relationship Id="rId26" Type="http://schemas.openxmlformats.org/officeDocument/2006/relationships/image" Target="../media/image23.png"/><Relationship Id="rId39" Type="http://schemas.openxmlformats.org/officeDocument/2006/relationships/image" Target="../media/image31.png"/><Relationship Id="rId3" Type="http://schemas.openxmlformats.org/officeDocument/2006/relationships/image" Target="../media/image9.png"/><Relationship Id="rId21" Type="http://schemas.openxmlformats.org/officeDocument/2006/relationships/image" Target="../media/image20.png"/><Relationship Id="rId34" Type="http://schemas.openxmlformats.org/officeDocument/2006/relationships/hyperlink" Target="http://europa.eu/abc/governments/portugal/index_el.htm" TargetMode="External"/><Relationship Id="rId7" Type="http://schemas.openxmlformats.org/officeDocument/2006/relationships/image" Target="../media/image11.png"/><Relationship Id="rId12" Type="http://schemas.openxmlformats.org/officeDocument/2006/relationships/hyperlink" Target="http://europa.eu/abc/governments/new_eu_members/index_el.htm" TargetMode="External"/><Relationship Id="rId17" Type="http://schemas.openxmlformats.org/officeDocument/2006/relationships/image" Target="../media/image17.png"/><Relationship Id="rId25" Type="http://schemas.openxmlformats.org/officeDocument/2006/relationships/image" Target="../media/image22.png"/><Relationship Id="rId33" Type="http://schemas.openxmlformats.org/officeDocument/2006/relationships/image" Target="../media/image28.png"/><Relationship Id="rId38" Type="http://schemas.openxmlformats.org/officeDocument/2006/relationships/hyperlink" Target="http://europa.eu/abc/governments/sweden/index_el.htm" TargetMode="External"/><Relationship Id="rId2" Type="http://schemas.openxmlformats.org/officeDocument/2006/relationships/hyperlink" Target="http://europa.eu/abc/governments/austria/index_el.htm" TargetMode="External"/><Relationship Id="rId16" Type="http://schemas.openxmlformats.org/officeDocument/2006/relationships/image" Target="../media/image16.png"/><Relationship Id="rId20" Type="http://schemas.openxmlformats.org/officeDocument/2006/relationships/image" Target="../media/image19.png"/><Relationship Id="rId29" Type="http://schemas.openxmlformats.org/officeDocument/2006/relationships/hyperlink" Target="http://europa.eu/abc/governments/denmark/index_el.htm" TargetMode="External"/><Relationship Id="rId41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europa.eu/abc/governments/france/index_el.htm" TargetMode="External"/><Relationship Id="rId11" Type="http://schemas.openxmlformats.org/officeDocument/2006/relationships/image" Target="../media/image13.png"/><Relationship Id="rId24" Type="http://schemas.openxmlformats.org/officeDocument/2006/relationships/hyperlink" Target="http://europa.eu/abc/governments/ireland/index_el.htm" TargetMode="External"/><Relationship Id="rId32" Type="http://schemas.openxmlformats.org/officeDocument/2006/relationships/image" Target="../media/image27.png"/><Relationship Id="rId37" Type="http://schemas.openxmlformats.org/officeDocument/2006/relationships/image" Target="../media/image30.png"/><Relationship Id="rId40" Type="http://schemas.openxmlformats.org/officeDocument/2006/relationships/hyperlink" Target="http://europa.eu/abc/governments/netherlands/index_el.htm" TargetMode="External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23" Type="http://schemas.openxmlformats.org/officeDocument/2006/relationships/image" Target="../media/image21.png"/><Relationship Id="rId28" Type="http://schemas.openxmlformats.org/officeDocument/2006/relationships/image" Target="../media/image25.png"/><Relationship Id="rId36" Type="http://schemas.openxmlformats.org/officeDocument/2006/relationships/hyperlink" Target="http://europa.eu/abc/governments/finland/index_el.htm" TargetMode="External"/><Relationship Id="rId10" Type="http://schemas.openxmlformats.org/officeDocument/2006/relationships/hyperlink" Target="http://europa.eu/abc/governments/italy/index_el.htm" TargetMode="External"/><Relationship Id="rId19" Type="http://schemas.openxmlformats.org/officeDocument/2006/relationships/hyperlink" Target="http://europa.eu/abc/governments/united_kingdom/index_el.htm" TargetMode="External"/><Relationship Id="rId31" Type="http://schemas.openxmlformats.org/officeDocument/2006/relationships/hyperlink" Target="http://europa.eu/abc/governments/spain/index_el.htm" TargetMode="External"/><Relationship Id="rId4" Type="http://schemas.openxmlformats.org/officeDocument/2006/relationships/hyperlink" Target="http://europa.eu/abc/governments/belgium/index_el.htm" TargetMode="External"/><Relationship Id="rId9" Type="http://schemas.openxmlformats.org/officeDocument/2006/relationships/image" Target="../media/image12.png"/><Relationship Id="rId14" Type="http://schemas.openxmlformats.org/officeDocument/2006/relationships/hyperlink" Target="http://europa.eu/abc/governments/luxembourg/index_el.htm" TargetMode="External"/><Relationship Id="rId22" Type="http://schemas.openxmlformats.org/officeDocument/2006/relationships/hyperlink" Target="http://europa.eu/abc/governments/germany/index_el.htm" TargetMode="External"/><Relationship Id="rId27" Type="http://schemas.openxmlformats.org/officeDocument/2006/relationships/image" Target="../media/image24.png"/><Relationship Id="rId30" Type="http://schemas.openxmlformats.org/officeDocument/2006/relationships/image" Target="../media/image26.png"/><Relationship Id="rId35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3284538"/>
            <a:ext cx="8497887" cy="1470025"/>
          </a:xfrm>
        </p:spPr>
        <p:txBody>
          <a:bodyPr/>
          <a:lstStyle/>
          <a:p>
            <a:pPr eaLnBrk="1" hangingPunct="1"/>
            <a:r>
              <a:rPr lang="el-GR" sz="4000" b="1" dirty="0" smtClean="0"/>
              <a:t>Ευρωπαϊκή Ένωση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581525"/>
            <a:ext cx="6400800" cy="206057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l-GR" sz="2800" b="1" smtClean="0">
                <a:solidFill>
                  <a:schemeClr val="tx1"/>
                </a:solidFill>
              </a:rPr>
              <a:t>Ιωάννης</a:t>
            </a:r>
          </a:p>
          <a:p>
            <a:pPr eaLnBrk="1" hangingPunct="1"/>
            <a:r>
              <a:rPr lang="el-GR" sz="2800" b="1" smtClean="0">
                <a:solidFill>
                  <a:schemeClr val="tx1"/>
                </a:solidFill>
              </a:rPr>
              <a:t>Γυμνάσιο</a:t>
            </a:r>
          </a:p>
          <a:p>
            <a:pPr eaLnBrk="1" hangingPunct="1"/>
            <a:r>
              <a:rPr lang="el-GR" sz="2800" b="1" smtClean="0">
                <a:solidFill>
                  <a:schemeClr val="tx1"/>
                </a:solidFill>
              </a:rPr>
              <a:t>Β</a:t>
            </a:r>
            <a:r>
              <a:rPr lang="en-US" sz="2800" b="1" smtClean="0">
                <a:solidFill>
                  <a:schemeClr val="tx1"/>
                </a:solidFill>
              </a:rPr>
              <a:t> </a:t>
            </a:r>
            <a:r>
              <a:rPr lang="el-GR" sz="2800" b="1" smtClean="0">
                <a:solidFill>
                  <a:schemeClr val="tx1"/>
                </a:solidFill>
              </a:rPr>
              <a:t>τάξη</a:t>
            </a:r>
            <a:endParaRPr lang="en-US" sz="2800" b="1" smtClean="0">
              <a:solidFill>
                <a:schemeClr val="tx1"/>
              </a:solidFill>
            </a:endParaRPr>
          </a:p>
          <a:p>
            <a:pPr eaLnBrk="1" hangingPunct="1"/>
            <a:r>
              <a:rPr lang="el-GR" sz="2800" b="1" smtClean="0">
                <a:solidFill>
                  <a:schemeClr val="tx1"/>
                </a:solidFill>
              </a:rPr>
              <a:t>Παρουσίαση</a:t>
            </a:r>
            <a:endParaRPr lang="en-US" sz="2800" b="1" smtClean="0">
              <a:solidFill>
                <a:schemeClr val="tx1"/>
              </a:solidFill>
            </a:endParaRPr>
          </a:p>
          <a:p>
            <a:pPr eaLnBrk="1" hangingPunct="1"/>
            <a:r>
              <a:rPr lang="el-GR" sz="2800" b="1" smtClean="0">
                <a:solidFill>
                  <a:schemeClr val="tx1"/>
                </a:solidFill>
              </a:rPr>
              <a:t>   </a:t>
            </a:r>
          </a:p>
        </p:txBody>
      </p:sp>
      <p:pic>
        <p:nvPicPr>
          <p:cNvPr id="4100" name="Picture 5" descr="http://cro-eu.com/galerija-fotografija/albums/userpics/10001/E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2816225" cy="2808288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6330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32690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800" b="1" dirty="0" smtClean="0">
                <a:solidFill>
                  <a:srgbClr val="000099"/>
                </a:solidFill>
              </a:rPr>
              <a:t>Τα 25 κράτη μέλη της Ε.Ε.</a:t>
            </a:r>
            <a:endParaRPr lang="en-US" sz="4800" b="1" dirty="0" smtClean="0">
              <a:solidFill>
                <a:srgbClr val="000099"/>
              </a:solidFill>
            </a:endParaRPr>
          </a:p>
        </p:txBody>
      </p:sp>
      <p:graphicFrame>
        <p:nvGraphicFramePr>
          <p:cNvPr id="32" name="Group 1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450332"/>
              </p:ext>
            </p:extLst>
          </p:nvPr>
        </p:nvGraphicFramePr>
        <p:xfrm>
          <a:off x="250825" y="1484313"/>
          <a:ext cx="8713788" cy="5040310"/>
        </p:xfrm>
        <a:graphic>
          <a:graphicData uri="http://schemas.openxmlformats.org/drawingml/2006/table">
            <a:tbl>
              <a:tblPr/>
              <a:tblGrid>
                <a:gridCol w="174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3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8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8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3" name="Picture 47" descr="Σημαία της  Αυστρίας">
            <a:hlinkClick r:id="rId2"/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565400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49" descr="Σημαία του  Βελγίου">
            <a:hlinkClick r:id="rId4"/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588050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51" descr="Σημαία της  Γαλλίας">
            <a:hlinkClick r:id="rId6"/>
          </p:cNvPr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542129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3" descr="Σημαία της  Ελλάδας ">
            <a:hlinkClick r:id="rId8"/>
          </p:cNvPr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375" y="4536200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5" descr="Σημαία της  Ιταλίας ">
            <a:hlinkClick r:id="rId10"/>
          </p:cNvPr>
          <p:cNvPicPr>
            <a:picLocks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573463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57" descr="Σημαία της  Εσθονίας">
            <a:hlinkClick r:id="rId12"/>
          </p:cNvPr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573463"/>
            <a:ext cx="158432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59" descr="Σημαία του  Λουξεμβούργου">
            <a:hlinkClick r:id="rId14"/>
          </p:cNvPr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065" y="3573463"/>
            <a:ext cx="158432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61" descr="Σημαία της  Μάλτας">
            <a:hlinkClick r:id="rId12"/>
          </p:cNvPr>
          <p:cNvPicPr>
            <a:picLocks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2" y="3573463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63" descr="Σημαία της  Σλοβακίας">
            <a:hlinkClick r:id="rId12"/>
          </p:cNvPr>
          <p:cNvPicPr>
            <a:picLocks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390" y="5517232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65" descr="Σημαία της  Σλοβενίας">
            <a:hlinkClick r:id="rId12"/>
          </p:cNvPr>
          <p:cNvPicPr>
            <a:picLocks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5517232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67" descr="Σημαία του  Ηνωμένου Βασιλείου">
            <a:hlinkClick r:id="rId19"/>
          </p:cNvPr>
          <p:cNvPicPr>
            <a:picLocks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517232"/>
            <a:ext cx="158432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71" descr="Σημαία της  Ουγγαρίας">
            <a:hlinkClick r:id="rId12"/>
          </p:cNvPr>
          <p:cNvPicPr>
            <a:picLocks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2" y="2588050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73" descr="Σημαία της  Γερμανίας">
            <a:hlinkClick r:id="rId22"/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628309"/>
            <a:ext cx="15843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75" descr="Σημαία της  Ιρλανδίας">
            <a:hlinkClick r:id="rId24"/>
          </p:cNvPr>
          <p:cNvPicPr>
            <a:picLocks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28774"/>
            <a:ext cx="1584000" cy="791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77" descr="Σημαία της  Λετονίας">
            <a:hlinkClick r:id="rId12"/>
          </p:cNvPr>
          <p:cNvPicPr>
            <a:picLocks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593975"/>
            <a:ext cx="15840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79" descr="Σημαία της  Πολωνίας">
            <a:hlinkClick r:id="rId12"/>
          </p:cNvPr>
          <p:cNvPicPr>
            <a:picLocks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628775"/>
            <a:ext cx="158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81" descr="Σημαία της  Δημοκρατίας της Τσεχίας">
            <a:hlinkClick r:id="rId12"/>
          </p:cNvPr>
          <p:cNvPicPr>
            <a:picLocks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565400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83" descr="Σημαία της  Δανίας">
            <a:hlinkClick r:id="rId29"/>
          </p:cNvPr>
          <p:cNvPicPr>
            <a:picLocks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517232"/>
            <a:ext cx="158432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85" descr="Σημαία της  Ισπανίας">
            <a:hlinkClick r:id="rId31"/>
          </p:cNvPr>
          <p:cNvPicPr>
            <a:picLocks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524" y="4536200"/>
            <a:ext cx="158432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87" descr="Σημαία της  Λιθουανίας">
            <a:hlinkClick r:id="rId12"/>
          </p:cNvPr>
          <p:cNvPicPr>
            <a:picLocks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2" y="4542129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89" descr="Σημαία της  Πορτογαλίας">
            <a:hlinkClick r:id="rId34"/>
          </p:cNvPr>
          <p:cNvPicPr>
            <a:picLocks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49" y="3573463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91" descr="Σημαία της  Φιλανδίας">
            <a:hlinkClick r:id="rId36"/>
          </p:cNvPr>
          <p:cNvPicPr>
            <a:picLocks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2" y="1628775"/>
            <a:ext cx="1584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93" descr="Σημαία της  Σουηδίας">
            <a:hlinkClick r:id="rId38"/>
          </p:cNvPr>
          <p:cNvPicPr>
            <a:picLocks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524" y="5517232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146" descr="Σημαία της  Ολλανδίας">
            <a:hlinkClick r:id="rId40"/>
          </p:cNvPr>
          <p:cNvPicPr>
            <a:picLocks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75" y="4542129"/>
            <a:ext cx="1584000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6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solidFill>
                  <a:srgbClr val="000099"/>
                </a:solidFill>
              </a:rPr>
              <a:t>Στόχος της Ευρωπαϊκής Ένωσης</a:t>
            </a:r>
            <a:endParaRPr lang="en-US" b="1" dirty="0" smtClean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42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Το Ευρωπαϊκό Κοινοβούλιο</a:t>
            </a:r>
            <a:r>
              <a:rPr lang="el-GR" dirty="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Αποτελείται από 73</a:t>
            </a:r>
            <a:r>
              <a:rPr lang="en-US" dirty="0" smtClean="0"/>
              <a:t>6</a:t>
            </a:r>
            <a:r>
              <a:rPr lang="el-GR" dirty="0" smtClean="0"/>
              <a:t> μέλη</a:t>
            </a:r>
          </a:p>
          <a:p>
            <a:pPr eaLnBrk="1" hangingPunct="1"/>
            <a:r>
              <a:rPr lang="el-GR" dirty="0" smtClean="0"/>
              <a:t>Έχει έδρα το Στρασβούργο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64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Το Συμβούλιο (Κομισιόν)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l-GR" sz="2800" dirty="0" smtClean="0"/>
              <a:t>Αποτελείται από 25 Μέλη</a:t>
            </a:r>
          </a:p>
          <a:p>
            <a:pPr eaLnBrk="1" hangingPunct="1"/>
            <a:r>
              <a:rPr lang="el-GR" sz="2800" dirty="0" smtClean="0"/>
              <a:t>Έχει έδρα της Βρυξέλλες</a:t>
            </a:r>
          </a:p>
        </p:txBody>
      </p:sp>
      <p:pic>
        <p:nvPicPr>
          <p:cNvPr id="7172" name="Picture 14" descr="Κομισιόν"/>
          <p:cNvPicPr>
            <a:picLocks noGrp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823" y="1600200"/>
            <a:ext cx="2157354" cy="4525963"/>
          </a:xfrm>
          <a:noFill/>
          <a:ln w="57150" cap="flat">
            <a:solidFill>
              <a:schemeClr val="bg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476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rgbClr val="000000"/>
                </a:solidFill>
                <a:latin typeface="Arial Greek" pitchFamily="34" charset="0"/>
              </a:rPr>
              <a:t>Ευρωπαϊκό Δικαστήριο</a:t>
            </a:r>
            <a:r>
              <a:rPr lang="el-GR" smtClean="0"/>
              <a:t> </a:t>
            </a:r>
          </a:p>
        </p:txBody>
      </p:sp>
      <p:sp>
        <p:nvSpPr>
          <p:cNvPr id="819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Αποτελείται από 33 Μέλη</a:t>
            </a:r>
          </a:p>
          <a:p>
            <a:pPr eaLnBrk="1" hangingPunct="1"/>
            <a:r>
              <a:rPr lang="el-GR" sz="2800" smtClean="0"/>
              <a:t>Έχει έδρα το Λουξεμβούργο</a:t>
            </a:r>
          </a:p>
        </p:txBody>
      </p:sp>
    </p:spTree>
    <p:extLst>
      <p:ext uri="{BB962C8B-B14F-4D97-AF65-F5344CB8AC3E}">
        <p14:creationId xmlns:p14="http://schemas.microsoft.com/office/powerpoint/2010/main" val="1014957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dirty="0" smtClean="0"/>
              <a:t>Η Ευρωπαϊκή Οικονομική και Κοινωνική Επιτροπή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Αποτελείται από 334 Μέλη</a:t>
            </a:r>
          </a:p>
          <a:p>
            <a:pPr eaLnBrk="1" hangingPunct="1"/>
            <a:r>
              <a:rPr lang="el-GR" sz="2800" smtClean="0"/>
              <a:t>Έχει έδρα της Βρυξέλλες</a:t>
            </a:r>
          </a:p>
        </p:txBody>
      </p:sp>
      <p:pic>
        <p:nvPicPr>
          <p:cNvPr id="8" name="Picture 10" descr="http://t1.gstatic.com/images?q=tbn:ANd9GcR6O2OT3ehVA3FQvJHQF4L6linvs1Lia5UH5NbChLYHDSjfRkk04tT4Nv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365104"/>
            <a:ext cx="25622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8" descr="org7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28800"/>
            <a:ext cx="185737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659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Το Ελεγκτικό Συνέδριο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Αποτελείται από 15 Μέλη</a:t>
            </a:r>
          </a:p>
          <a:p>
            <a:pPr eaLnBrk="1" hangingPunct="1"/>
            <a:r>
              <a:rPr lang="el-GR" sz="2800" smtClean="0"/>
              <a:t>Έχει έδρα το Λουξεμβούργο</a:t>
            </a:r>
          </a:p>
        </p:txBody>
      </p:sp>
      <p:pic>
        <p:nvPicPr>
          <p:cNvPr id="10244" name="Picture 6" descr="org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438027"/>
            <a:ext cx="1905000" cy="1409700"/>
          </a:xfrm>
        </p:spPr>
      </p:pic>
      <p:pic>
        <p:nvPicPr>
          <p:cNvPr id="5" name="Picture 4" descr="&quot;&lt;strong&gt;EU&lt;/strong&gt; financial management needs to be improved,&quot; warns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339" y="3253490"/>
            <a:ext cx="4580984" cy="305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29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Η Επιτροπή των Περιφερειών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Αποτελείται από 350 Μέλη</a:t>
            </a:r>
          </a:p>
          <a:p>
            <a:pPr eaLnBrk="1" hangingPunct="1"/>
            <a:r>
              <a:rPr lang="el-GR" sz="2800" smtClean="0"/>
              <a:t>Έχει έδρα το Λουξεμβούργο</a:t>
            </a:r>
          </a:p>
        </p:txBody>
      </p:sp>
      <p:pic>
        <p:nvPicPr>
          <p:cNvPr id="11268" name="Picture 6" descr="Housing_esta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648200" y="2541076"/>
            <a:ext cx="4038600" cy="2644210"/>
          </a:xfrm>
        </p:spPr>
      </p:pic>
    </p:spTree>
    <p:extLst>
      <p:ext uri="{BB962C8B-B14F-4D97-AF65-F5344CB8AC3E}">
        <p14:creationId xmlns:p14="http://schemas.microsoft.com/office/powerpoint/2010/main" val="406859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Η Κεντρική Τράπεζα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Αποτελείται από 25 Μέλη</a:t>
            </a:r>
          </a:p>
          <a:p>
            <a:pPr eaLnBrk="1" hangingPunct="1"/>
            <a:r>
              <a:rPr lang="el-GR" sz="2800" smtClean="0"/>
              <a:t>Έχει έδρα τη Φρανκφούρτη </a:t>
            </a:r>
          </a:p>
        </p:txBody>
      </p:sp>
      <p:pic>
        <p:nvPicPr>
          <p:cNvPr id="12292" name="Picture 11" descr="org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52120" y="2348880"/>
            <a:ext cx="2028825" cy="609600"/>
          </a:xfrm>
          <a:ln w="38100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875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110</Words>
  <Application>Microsoft Office PowerPoint</Application>
  <PresentationFormat>On-screen Show (4:3)</PresentationFormat>
  <Paragraphs>37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Greek</vt:lpstr>
      <vt:lpstr>Calibri</vt:lpstr>
      <vt:lpstr>Verdana</vt:lpstr>
      <vt:lpstr>Wingdings</vt:lpstr>
      <vt:lpstr>Office Theme</vt:lpstr>
      <vt:lpstr>Ευρωπαϊκή Ένωση</vt:lpstr>
      <vt:lpstr>Στόχος της Ευρωπαϊκής Ένωσης</vt:lpstr>
      <vt:lpstr>Το Ευρωπαϊκό Κοινοβούλιο </vt:lpstr>
      <vt:lpstr>Το Συμβούλιο (Κομισιόν)</vt:lpstr>
      <vt:lpstr>Ευρωπαϊκό Δικαστήριο </vt:lpstr>
      <vt:lpstr>Η Ευρωπαϊκή Οικονομική και Κοινωνική Επιτροπή</vt:lpstr>
      <vt:lpstr>Το Ελεγκτικό Συνέδριο</vt:lpstr>
      <vt:lpstr>Η Επιτροπή των Περιφερειών</vt:lpstr>
      <vt:lpstr>Η Κεντρική Τράπεζα</vt:lpstr>
      <vt:lpstr>PowerPoint Presentation</vt:lpstr>
      <vt:lpstr>Τα 25 κράτη μέλη της Ε.Ε.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Ευρωπαϊκής Ένωσης</dc:title>
  <dc:creator>Xenios G. Xenofontos</dc:creator>
  <cp:lastModifiedBy>Xenios Xenofontos</cp:lastModifiedBy>
  <cp:revision>14</cp:revision>
  <dcterms:created xsi:type="dcterms:W3CDTF">2011-12-27T11:04:19Z</dcterms:created>
  <dcterms:modified xsi:type="dcterms:W3CDTF">2019-11-23T18:14:10Z</dcterms:modified>
</cp:coreProperties>
</file>