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7" d="100"/>
          <a:sy n="87" d="100"/>
        </p:scale>
        <p:origin x="12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616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137903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51034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260728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875806-F0EF-4719-A31C-7F49CB24C565}" type="datetimeFigureOut">
              <a:rPr lang="el-GR" smtClean="0"/>
              <a:t>23/11/2019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5367CB9-A197-4842-A41D-4CB305DD9C90}" type="slidenum">
              <a:rPr lang="el-GR" smtClean="0"/>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163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875806-F0EF-4719-A31C-7F49CB24C565}" type="datetimeFigureOut">
              <a:rPr lang="el-GR" smtClean="0"/>
              <a:t>23/11/2019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90584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875806-F0EF-4719-A31C-7F49CB24C565}" type="datetimeFigureOut">
              <a:rPr lang="el-GR" smtClean="0"/>
              <a:t>23/11/2019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80206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875806-F0EF-4719-A31C-7F49CB24C565}" type="datetimeFigureOut">
              <a:rPr lang="el-GR" smtClean="0"/>
              <a:t>23/11/2019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1176406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2875806-F0EF-4719-A31C-7F49CB24C565}" type="datetimeFigureOut">
              <a:rPr lang="el-GR" smtClean="0"/>
              <a:t>23/11/2019</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105062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2875806-F0EF-4719-A31C-7F49CB24C565}" type="datetimeFigureOut">
              <a:rPr lang="el-GR" smtClean="0"/>
              <a:t>23/11/2019</a:t>
            </a:fld>
            <a:endParaRPr 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5367CB9-A197-4842-A41D-4CB305DD9C90}" type="slidenum">
              <a:rPr lang="el-GR" smtClean="0"/>
              <a:t>‹#›</a:t>
            </a:fld>
            <a:endParaRPr lang="el-GR"/>
          </a:p>
        </p:txBody>
      </p:sp>
    </p:spTree>
    <p:extLst>
      <p:ext uri="{BB962C8B-B14F-4D97-AF65-F5344CB8AC3E}">
        <p14:creationId xmlns:p14="http://schemas.microsoft.com/office/powerpoint/2010/main" val="18451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875806-F0EF-4719-A31C-7F49CB24C565}" type="datetimeFigureOut">
              <a:rPr lang="el-GR" smtClean="0"/>
              <a:t>23/11/2019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5367CB9-A197-4842-A41D-4CB305DD9C90}" type="slidenum">
              <a:rPr lang="el-GR" smtClean="0"/>
              <a:t>‹#›</a:t>
            </a:fld>
            <a:endParaRPr lang="el-GR"/>
          </a:p>
        </p:txBody>
      </p:sp>
    </p:spTree>
    <p:extLst>
      <p:ext uri="{BB962C8B-B14F-4D97-AF65-F5344CB8AC3E}">
        <p14:creationId xmlns:p14="http://schemas.microsoft.com/office/powerpoint/2010/main" val="32495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2875806-F0EF-4719-A31C-7F49CB24C565}" type="datetimeFigureOut">
              <a:rPr lang="el-GR" smtClean="0"/>
              <a:t>23/11/2019</a:t>
            </a:fld>
            <a:endParaRPr 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5367CB9-A197-4842-A41D-4CB305DD9C90}" type="slidenum">
              <a:rPr lang="el-GR" smtClean="0"/>
              <a:t>‹#›</a:t>
            </a:fld>
            <a:endParaRPr 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211705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907154" cy="3566160"/>
          </a:xfrm>
        </p:spPr>
        <p:txBody>
          <a:bodyPr>
            <a:normAutofit/>
          </a:bodyPr>
          <a:lstStyle/>
          <a:p>
            <a:r>
              <a:rPr lang="el-GR">
                <a:latin typeface="Calibri" panose="020F0502020204030204" pitchFamily="34" charset="0"/>
              </a:rPr>
              <a:t>αρχαίοι ολυμπιακοί </a:t>
            </a:r>
            <a:r>
              <a:rPr lang="el-GR" dirty="0">
                <a:latin typeface="Calibri" panose="020F0502020204030204" pitchFamily="34" charset="0"/>
              </a:rPr>
              <a:t>α</a:t>
            </a:r>
            <a:r>
              <a:rPr lang="el-GR">
                <a:latin typeface="Calibri" panose="020F0502020204030204" pitchFamily="34" charset="0"/>
              </a:rPr>
              <a:t>γώνες</a:t>
            </a:r>
            <a:endParaRPr lang="el-GR" dirty="0">
              <a:latin typeface="Calibri" panose="020F0502020204030204" pitchFamily="34" charset="0"/>
            </a:endParaRPr>
          </a:p>
        </p:txBody>
      </p:sp>
      <p:sp>
        <p:nvSpPr>
          <p:cNvPr id="3" name="Subtitle 2"/>
          <p:cNvSpPr>
            <a:spLocks noGrp="1"/>
          </p:cNvSpPr>
          <p:nvPr>
            <p:ph type="subTitle" idx="1"/>
          </p:nvPr>
        </p:nvSpPr>
        <p:spPr/>
        <p:txBody>
          <a:bodyPr/>
          <a:lstStyle/>
          <a:p>
            <a:endParaRPr lang="el-GR" dirty="0">
              <a:solidFill>
                <a:schemeClr val="tx1"/>
              </a:solidFill>
            </a:endParaRPr>
          </a:p>
        </p:txBody>
      </p:sp>
    </p:spTree>
    <p:extLst>
      <p:ext uri="{BB962C8B-B14F-4D97-AF65-F5344CB8AC3E}">
        <p14:creationId xmlns:p14="http://schemas.microsoft.com/office/powerpoint/2010/main" val="426198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Autofit/>
          </a:bodyPr>
          <a:lstStyle/>
          <a:p>
            <a:r>
              <a:rPr lang="el-GR" sz="2400" dirty="0"/>
              <a:t>Η αρματοδρομία διεξάγονταν σε ιδιαίτερο στάδιο, το «ιπποδρόμιο», αγνώστων σήμερα διαστάσεων. Το μοναδικό ιπποδρόμιο που διασώζεται σήμερα στην Ελλάδα βρίσκεται στο Λύκαιο όρος και έχει μήκος 300 μέτρα, ή ενάμιση σταδίου, και πλάτους εκατό μέτρων. Το ιπποδρόμιο της Ολυμπίας πρέπει κατά τα λεγόμενα του Παυσανία να είχε μεγαλύτερο πλάτος. Ο μηχανισμός εκκίνησης ήταν εφεύρεση του </a:t>
            </a:r>
            <a:r>
              <a:rPr lang="el-GR" sz="2400" dirty="0" err="1"/>
              <a:t>Κληοίτα</a:t>
            </a:r>
            <a:r>
              <a:rPr lang="el-GR" sz="2400" dirty="0"/>
              <a:t>, την οποία τελειοποίησε ο Αριστείδης. Στο ένα άκρο του ιπποδρομίου ήταν κτισμένος ο στρογγυλός βωμός του </a:t>
            </a:r>
            <a:r>
              <a:rPr lang="el-GR" sz="2400" dirty="0" err="1"/>
              <a:t>Ταράξιππου</a:t>
            </a:r>
            <a:r>
              <a:rPr lang="el-GR" sz="2400" dirty="0"/>
              <a:t>, αφού τα άλογα πάθαιναν απροσδόκητα πανικό όταν περνούσαν από το σημείο αυτό.</a:t>
            </a:r>
          </a:p>
        </p:txBody>
      </p:sp>
    </p:spTree>
    <p:extLst>
      <p:ext uri="{BB962C8B-B14F-4D97-AF65-F5344CB8AC3E}">
        <p14:creationId xmlns:p14="http://schemas.microsoft.com/office/powerpoint/2010/main" val="1851621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Περιγραφή</a:t>
            </a:r>
          </a:p>
        </p:txBody>
      </p:sp>
      <p:sp>
        <p:nvSpPr>
          <p:cNvPr id="3" name="Content Placeholder 2"/>
          <p:cNvSpPr>
            <a:spLocks noGrp="1"/>
          </p:cNvSpPr>
          <p:nvPr>
            <p:ph idx="1"/>
          </p:nvPr>
        </p:nvSpPr>
        <p:spPr/>
        <p:txBody>
          <a:bodyPr>
            <a:noAutofit/>
          </a:bodyPr>
          <a:lstStyle/>
          <a:p>
            <a:r>
              <a:rPr lang="el-GR" sz="2800" dirty="0"/>
              <a:t>Οι Ολυμπιακοί αγώνες (αρχ. ελληνικά: </a:t>
            </a:r>
            <a:r>
              <a:rPr lang="el-GR" sz="2800" dirty="0" err="1"/>
              <a:t>Ὀλύμπια</a:t>
            </a:r>
            <a:r>
              <a:rPr lang="el-GR" sz="2800" dirty="0"/>
              <a:t>) ήταν αθλητικοί αγώνες μεταξύ αγωνιζομένων από τις ελληνικές πόλεις της αρχαιότητας, και ο σημαντικότερος από τους πανελλήνιους αγώνες της αρχαίας Ελλάδας - οι άλλοι ήταν τα :</a:t>
            </a:r>
          </a:p>
          <a:p>
            <a:pPr marL="514350" indent="-514350">
              <a:buFont typeface="+mj-lt"/>
              <a:buAutoNum type="arabicParenR"/>
            </a:pPr>
            <a:r>
              <a:rPr lang="el-GR" sz="2800" dirty="0"/>
              <a:t>Πύθια</a:t>
            </a:r>
          </a:p>
          <a:p>
            <a:pPr marL="514350" indent="-514350">
              <a:buFont typeface="+mj-lt"/>
              <a:buAutoNum type="arabicParenR"/>
            </a:pPr>
            <a:r>
              <a:rPr lang="el-GR" sz="2800" dirty="0" err="1"/>
              <a:t>Νέμεα</a:t>
            </a:r>
            <a:endParaRPr lang="el-GR" sz="2800" dirty="0"/>
          </a:p>
          <a:p>
            <a:pPr marL="514350" indent="-514350">
              <a:buFont typeface="+mj-lt"/>
              <a:buAutoNum type="arabicParenR"/>
            </a:pPr>
            <a:r>
              <a:rPr lang="el-GR" sz="2800" dirty="0"/>
              <a:t>Ίσθμια</a:t>
            </a:r>
          </a:p>
        </p:txBody>
      </p:sp>
    </p:spTree>
    <p:extLst>
      <p:ext uri="{BB962C8B-B14F-4D97-AF65-F5344CB8AC3E}">
        <p14:creationId xmlns:p14="http://schemas.microsoft.com/office/powerpoint/2010/main" val="1136315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60099"/>
            <a:ext cx="7543800" cy="1450757"/>
          </a:xfrm>
        </p:spPr>
        <p:txBody>
          <a:bodyPr/>
          <a:lstStyle/>
          <a:p>
            <a:r>
              <a:rPr lang="el-GR" dirty="0"/>
              <a:t>Ολυμπιακοί Αγώνες</a:t>
            </a:r>
          </a:p>
        </p:txBody>
      </p:sp>
      <p:sp>
        <p:nvSpPr>
          <p:cNvPr id="3" name="Content Placeholder 2"/>
          <p:cNvSpPr>
            <a:spLocks noGrp="1"/>
          </p:cNvSpPr>
          <p:nvPr>
            <p:ph idx="1"/>
          </p:nvPr>
        </p:nvSpPr>
        <p:spPr/>
        <p:txBody>
          <a:bodyPr/>
          <a:lstStyle/>
          <a:p>
            <a:r>
              <a:rPr lang="el-GR" sz="3600" dirty="0"/>
              <a:t>Από το 1896, οι σύγχρονοι αγώνες έγιναν διεθνείς και αναβίωσαν με την ονομασία Ολυμπιακοί Αγώνες, γνωστοί και ως θερινοί Ολυμπιακοί ενώ διεξάγονται και χειμερινοί ολυμπιακοί αγώνες από το 1924. </a:t>
            </a:r>
          </a:p>
          <a:p>
            <a:endParaRPr lang="el-GR" dirty="0"/>
          </a:p>
        </p:txBody>
      </p:sp>
    </p:spTree>
    <p:extLst>
      <p:ext uri="{BB962C8B-B14F-4D97-AF65-F5344CB8AC3E}">
        <p14:creationId xmlns:p14="http://schemas.microsoft.com/office/powerpoint/2010/main" val="4180110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Αγωνίσματα</a:t>
            </a:r>
          </a:p>
        </p:txBody>
      </p:sp>
      <p:sp>
        <p:nvSpPr>
          <p:cNvPr id="3" name="Content Placeholder 2"/>
          <p:cNvSpPr>
            <a:spLocks noGrp="1"/>
          </p:cNvSpPr>
          <p:nvPr>
            <p:ph idx="1"/>
          </p:nvPr>
        </p:nvSpPr>
        <p:spPr/>
        <p:txBody>
          <a:bodyPr/>
          <a:lstStyle/>
          <a:p>
            <a:pPr>
              <a:buFont typeface="Arial" panose="020B0604020202020204" pitchFamily="34" charset="0"/>
              <a:buChar char="•"/>
            </a:pPr>
            <a:r>
              <a:rPr lang="el-GR" sz="2400" b="1" dirty="0"/>
              <a:t>Αγώνες δρόμου</a:t>
            </a:r>
          </a:p>
          <a:p>
            <a:pPr>
              <a:buFont typeface="Arial" panose="020B0604020202020204" pitchFamily="34" charset="0"/>
              <a:buChar char="•"/>
            </a:pPr>
            <a:r>
              <a:rPr lang="el-GR" sz="2400" b="1" dirty="0"/>
              <a:t>Πάλη</a:t>
            </a:r>
          </a:p>
          <a:p>
            <a:pPr>
              <a:buFont typeface="Arial" panose="020B0604020202020204" pitchFamily="34" charset="0"/>
              <a:buChar char="•"/>
            </a:pPr>
            <a:r>
              <a:rPr lang="el-GR" sz="2400" b="1" dirty="0"/>
              <a:t>Πυγμαχία</a:t>
            </a:r>
          </a:p>
          <a:p>
            <a:pPr>
              <a:buFont typeface="Arial" panose="020B0604020202020204" pitchFamily="34" charset="0"/>
              <a:buChar char="•"/>
            </a:pPr>
            <a:r>
              <a:rPr lang="el-GR" sz="2400" b="1" dirty="0"/>
              <a:t>Παγκράτιο</a:t>
            </a:r>
          </a:p>
          <a:p>
            <a:pPr>
              <a:buFont typeface="Arial" panose="020B0604020202020204" pitchFamily="34" charset="0"/>
              <a:buChar char="•"/>
            </a:pPr>
            <a:r>
              <a:rPr lang="el-GR" sz="2400" b="1" dirty="0"/>
              <a:t>Πένταθλο</a:t>
            </a:r>
          </a:p>
          <a:p>
            <a:pPr>
              <a:buFont typeface="Arial" panose="020B0604020202020204" pitchFamily="34" charset="0"/>
              <a:buChar char="•"/>
            </a:pPr>
            <a:r>
              <a:rPr lang="el-GR" sz="2400" b="1" dirty="0"/>
              <a:t>Αρματοδρομία</a:t>
            </a:r>
          </a:p>
          <a:p>
            <a:endParaRPr lang="el-GR" dirty="0"/>
          </a:p>
        </p:txBody>
      </p:sp>
    </p:spTree>
    <p:extLst>
      <p:ext uri="{BB962C8B-B14F-4D97-AF65-F5344CB8AC3E}">
        <p14:creationId xmlns:p14="http://schemas.microsoft.com/office/powerpoint/2010/main" val="2916816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Αγώνες δρόμου</a:t>
            </a:r>
            <a:endParaRPr lang="el-GR" dirty="0"/>
          </a:p>
        </p:txBody>
      </p:sp>
      <p:sp>
        <p:nvSpPr>
          <p:cNvPr id="3" name="Content Placeholder 2"/>
          <p:cNvSpPr>
            <a:spLocks noGrp="1"/>
          </p:cNvSpPr>
          <p:nvPr>
            <p:ph idx="1"/>
          </p:nvPr>
        </p:nvSpPr>
        <p:spPr/>
        <p:txBody>
          <a:bodyPr>
            <a:noAutofit/>
          </a:bodyPr>
          <a:lstStyle/>
          <a:p>
            <a:r>
              <a:rPr lang="el-GR" sz="2400" dirty="0"/>
              <a:t>Ο απλός αγώνας δρόμου, το «</a:t>
            </a:r>
            <a:r>
              <a:rPr lang="el-GR" sz="2400" dirty="0" err="1"/>
              <a:t>στάδιον</a:t>
            </a:r>
            <a:r>
              <a:rPr lang="el-GR" sz="2400" dirty="0"/>
              <a:t>» ήταν το πρώτο αγώνισμα που καθιερώθηκε. Μέχρι τους 15ους Ολυμπιακούς αγώνες οι αθλητές που έπαιρναν μέρος φορούσαν μια μικρή ποδιά, ενώ αργότερα αγωνίζονταν εντελώς γυμνοί, επιδεικνύοντας την επίδοσή τους στο πολεμικό βάδισμα και τρέξιμο. Τέρμα ήταν το σημείο που βρίσκονταν το βραβείο, ενώ οι θεατές στέκονταν δεξιά και αριστερά κατά μήκος της αμμώδους διαδρομής που είχε μήκος εξακοσίων Ολυμπιακών ποδιών (περ. 192 μέτρα). Οι αθλητές ανταγωνίζονταν σε ομάδες τεσσάρων. </a:t>
            </a:r>
          </a:p>
        </p:txBody>
      </p:sp>
    </p:spTree>
    <p:extLst>
      <p:ext uri="{BB962C8B-B14F-4D97-AF65-F5344CB8AC3E}">
        <p14:creationId xmlns:p14="http://schemas.microsoft.com/office/powerpoint/2010/main" val="3498575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Πάλη</a:t>
            </a:r>
            <a:endParaRPr lang="el-GR" dirty="0"/>
          </a:p>
        </p:txBody>
      </p:sp>
      <p:sp>
        <p:nvSpPr>
          <p:cNvPr id="3" name="Content Placeholder 2"/>
          <p:cNvSpPr>
            <a:spLocks noGrp="1"/>
          </p:cNvSpPr>
          <p:nvPr>
            <p:ph idx="1"/>
          </p:nvPr>
        </p:nvSpPr>
        <p:spPr/>
        <p:txBody>
          <a:bodyPr>
            <a:noAutofit/>
          </a:bodyPr>
          <a:lstStyle/>
          <a:p>
            <a:r>
              <a:rPr lang="el-GR" sz="2400" dirty="0"/>
              <a:t>Η πάλη ήταν πολύ δημοφιλές άθλημα. Σύμφωνα με τον μύθο ο Θησέας ήταν αυτός που ανακάλυψε την τεχνική της πάλης, έτσι ώστε ο νικητής να μην είναι εξαρτημένος </a:t>
            </a:r>
            <a:r>
              <a:rPr lang="el-GR" sz="2400" dirty="0" err="1"/>
              <a:t>μόνo</a:t>
            </a:r>
            <a:r>
              <a:rPr lang="el-GR" sz="2400" dirty="0"/>
              <a:t> από την φυσική του σωματική δύναμη, αλλά από την τεχνική, την ευελιξία και την γρηγοράδα των κινήσεών του. Ο έφηβος Κρατίνος απέκτησε φήμη όχι μόνο για την νίκη του, αλλά και για την καλαισθησία των κινήσεων του. Στην πάλη διακρίνουμε δύο αγωνίσματα. Στο πρώτο ο αθλητής είχε σκοπό να ρίξει τον αντίπαλο τρεις φορές με τους ώμους στο χώμα, ενώ στο δεύτερο ο αγώνας συνεχιζόταν ακόμα και στο έδαφος, μέχρι που ο νικημένος αναγκαζόταν να παραδεχτεί την ήττα του σηκώνοντας το χέρι.</a:t>
            </a:r>
          </a:p>
        </p:txBody>
      </p:sp>
    </p:spTree>
    <p:extLst>
      <p:ext uri="{BB962C8B-B14F-4D97-AF65-F5344CB8AC3E}">
        <p14:creationId xmlns:p14="http://schemas.microsoft.com/office/powerpoint/2010/main" val="24086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Πυγμαχία</a:t>
            </a:r>
            <a:endParaRPr lang="el-GR" dirty="0"/>
          </a:p>
        </p:txBody>
      </p:sp>
      <p:sp>
        <p:nvSpPr>
          <p:cNvPr id="3" name="Content Placeholder 2"/>
          <p:cNvSpPr>
            <a:spLocks noGrp="1"/>
          </p:cNvSpPr>
          <p:nvPr>
            <p:ph idx="1"/>
          </p:nvPr>
        </p:nvSpPr>
        <p:spPr/>
        <p:txBody>
          <a:bodyPr>
            <a:normAutofit/>
          </a:bodyPr>
          <a:lstStyle/>
          <a:p>
            <a:r>
              <a:rPr lang="el-GR" sz="2400" dirty="0"/>
              <a:t>Η πυγμαχία ήταν βίαιο και συχνά θανατηφόρο αγώνισμα. Τα χέρια ήταν ενισχυμένα με χοντρά δερμάτινα λουριά από τον αγκώνα μέχρι τις γροθιές, ενώ τα δάχτυλα έμεναν ακάλυπτα για να κλείνουν σχηματίζοντας γροθιά. Σε περίπτωση που ο αγώνας κρατούσε πολύ ώρα χωρίς νικητή, οι αγωνιστές έπρεπε να κάνουν την ονομαζόμενη «κλίμακα». Δηλαδή οι πυγμάχοι στέκονταν ακίνητοι χωρίς να αμύνονται ή να αποφεύγουν το χτύπημα, ενώ εναλλακτικά αντάλλασσαν χτυπήματα μέχρι που ένας από τους δυο κατέρρεε. </a:t>
            </a:r>
          </a:p>
        </p:txBody>
      </p:sp>
    </p:spTree>
    <p:extLst>
      <p:ext uri="{BB962C8B-B14F-4D97-AF65-F5344CB8AC3E}">
        <p14:creationId xmlns:p14="http://schemas.microsoft.com/office/powerpoint/2010/main" val="59396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Παγκράτιο</a:t>
            </a:r>
            <a:endParaRPr lang="el-GR" dirty="0"/>
          </a:p>
        </p:txBody>
      </p:sp>
      <p:sp>
        <p:nvSpPr>
          <p:cNvPr id="3" name="Content Placeholder 2"/>
          <p:cNvSpPr>
            <a:spLocks noGrp="1"/>
          </p:cNvSpPr>
          <p:nvPr>
            <p:ph idx="1"/>
          </p:nvPr>
        </p:nvSpPr>
        <p:spPr/>
        <p:txBody>
          <a:bodyPr>
            <a:normAutofit/>
          </a:bodyPr>
          <a:lstStyle/>
          <a:p>
            <a:r>
              <a:rPr lang="el-GR" sz="2400" dirty="0"/>
              <a:t>Το δυσκολότερο άθλημα στους Ολυμπιακούς αγώνες ήταν αναμφισβήτητα το παγκράτιο. Ήταν συνδυασμός της πάλης και της πυγμαχίας. Ο νικητής έπρεπε να νικήσει συνδυάζοντας την ευελιξία αλλά και την δύναμη της γροθιάς, συμβολίζοντας έτσι τον ηρωικό αγώνα του άοπλου πολεμιστή στην μάχη. Σε αντίθεση με την </a:t>
            </a:r>
            <a:r>
              <a:rPr lang="el-GR" sz="2400" dirty="0" err="1"/>
              <a:t>καθεαυτού</a:t>
            </a:r>
            <a:r>
              <a:rPr lang="el-GR" sz="2400" dirty="0"/>
              <a:t> πυγμαχία, οι αθλητές του παγκρατίου αγωνίζονταν με γυμνά χέρια και δεν χτυπούσαν με την γροθιά, αλλά με τα δάχτυλα της πυγμής.</a:t>
            </a:r>
          </a:p>
        </p:txBody>
      </p:sp>
    </p:spTree>
    <p:extLst>
      <p:ext uri="{BB962C8B-B14F-4D97-AF65-F5344CB8AC3E}">
        <p14:creationId xmlns:p14="http://schemas.microsoft.com/office/powerpoint/2010/main" val="363708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Πένταθλο</a:t>
            </a:r>
            <a:endParaRPr lang="el-GR" dirty="0"/>
          </a:p>
        </p:txBody>
      </p:sp>
      <p:sp>
        <p:nvSpPr>
          <p:cNvPr id="3" name="Content Placeholder 2"/>
          <p:cNvSpPr>
            <a:spLocks noGrp="1"/>
          </p:cNvSpPr>
          <p:nvPr>
            <p:ph idx="1"/>
          </p:nvPr>
        </p:nvSpPr>
        <p:spPr/>
        <p:txBody>
          <a:bodyPr>
            <a:noAutofit/>
          </a:bodyPr>
          <a:lstStyle/>
          <a:p>
            <a:r>
              <a:rPr lang="el-GR" sz="2400" dirty="0"/>
              <a:t>Το πένταθλο αποτελείτο από πέντε επί μέρους αγωνίσματα, </a:t>
            </a:r>
            <a:r>
              <a:rPr lang="el-GR" sz="2400" i="1" dirty="0"/>
              <a:t>τροχάδην</a:t>
            </a:r>
            <a:r>
              <a:rPr lang="el-GR" sz="2400" dirty="0"/>
              <a:t>, </a:t>
            </a:r>
            <a:r>
              <a:rPr lang="el-GR" sz="2400" i="1" dirty="0"/>
              <a:t>άλμα</a:t>
            </a:r>
            <a:r>
              <a:rPr lang="el-GR" sz="2400" dirty="0"/>
              <a:t>, </a:t>
            </a:r>
            <a:r>
              <a:rPr lang="el-GR" sz="2400" i="1" dirty="0"/>
              <a:t>πάλη</a:t>
            </a:r>
            <a:r>
              <a:rPr lang="el-GR" sz="2400" dirty="0"/>
              <a:t>, </a:t>
            </a:r>
            <a:r>
              <a:rPr lang="el-GR" sz="2400" i="1" dirty="0"/>
              <a:t>δισκοβολία</a:t>
            </a:r>
            <a:r>
              <a:rPr lang="el-GR" sz="2400" dirty="0"/>
              <a:t> και </a:t>
            </a:r>
            <a:r>
              <a:rPr lang="el-GR" sz="2400" i="1" dirty="0"/>
              <a:t>ακόντιο</a:t>
            </a:r>
            <a:r>
              <a:rPr lang="el-GR" sz="2400" dirty="0"/>
              <a:t>. Οι αθλητές του πένταθλου ήταν φημισμένοι για την καλαισθησία του αρμονικά γυμνασμένου σώματός τους. Η διεξαγωγή του πένταθλου άρχιζε με την ρίψη δίσκου ή με το άλμα, και συνέχιζε με την ρίψη ακοντίου, τον αγώνα δρόμου και την πάλη. Η προκαταρκτική εξάσκηση που γινότανε στα αθλητικά γυμναστήρια συμπεριλάμβανε τέσσερις κατηγορίες άλματος, το </a:t>
            </a:r>
            <a:r>
              <a:rPr lang="el-GR" sz="2400" i="1" dirty="0"/>
              <a:t>άλμα ύψους</a:t>
            </a:r>
            <a:r>
              <a:rPr lang="el-GR" sz="2400" dirty="0"/>
              <a:t> (επί τόπου), </a:t>
            </a:r>
            <a:r>
              <a:rPr lang="el-GR" sz="2400" i="1" dirty="0"/>
              <a:t>άλμα ύψους</a:t>
            </a:r>
            <a:r>
              <a:rPr lang="el-GR" sz="2400" dirty="0"/>
              <a:t> (με φόρα), </a:t>
            </a:r>
            <a:r>
              <a:rPr lang="el-GR" sz="2400" i="1" dirty="0"/>
              <a:t>άλμα μήκους</a:t>
            </a:r>
            <a:r>
              <a:rPr lang="el-GR" sz="2400" dirty="0"/>
              <a:t> και </a:t>
            </a:r>
            <a:r>
              <a:rPr lang="el-GR" sz="2400" i="1" dirty="0"/>
              <a:t>άλμα βάθους</a:t>
            </a:r>
            <a:r>
              <a:rPr lang="el-GR" sz="2400" dirty="0"/>
              <a:t>, ενώ στους Ολυμπιακούς αγώνες μνημονεύεται μόνο το </a:t>
            </a:r>
            <a:r>
              <a:rPr lang="el-GR" sz="2400" b="1" dirty="0"/>
              <a:t>άλμα</a:t>
            </a:r>
            <a:r>
              <a:rPr lang="el-GR" sz="2400" dirty="0"/>
              <a:t> μήκους. </a:t>
            </a:r>
          </a:p>
        </p:txBody>
      </p:sp>
    </p:spTree>
    <p:extLst>
      <p:ext uri="{BB962C8B-B14F-4D97-AF65-F5344CB8AC3E}">
        <p14:creationId xmlns:p14="http://schemas.microsoft.com/office/powerpoint/2010/main" val="71662759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97</TotalTime>
  <Words>659</Words>
  <Application>Microsoft Office PowerPoint</Application>
  <PresentationFormat>On-screen Show (4:3)</PresentationFormat>
  <Paragraphs>26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Retrospect</vt:lpstr>
      <vt:lpstr>αρχαίοι ολυμπιακοί αγώνες</vt:lpstr>
      <vt:lpstr>Περιγραφή</vt:lpstr>
      <vt:lpstr>Ολυμπιακοί Αγώνες</vt:lpstr>
      <vt:lpstr>Αγωνίσματα</vt:lpstr>
      <vt:lpstr>Αγώνες δρόμου</vt:lpstr>
      <vt:lpstr>Πάλη</vt:lpstr>
      <vt:lpstr>Πυγμαχία</vt:lpstr>
      <vt:lpstr>Παγκράτιο</vt:lpstr>
      <vt:lpstr>Πένταθλο</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Αρχαίοι Ολυμπιακοί Αγώνες</dc:title>
  <dc:creator>Dimitris Mavrovouniotis</dc:creator>
  <cp:lastModifiedBy>Xenios Xenofontos</cp:lastModifiedBy>
  <cp:revision>16</cp:revision>
  <dcterms:created xsi:type="dcterms:W3CDTF">2017-06-16T10:11:56Z</dcterms:created>
  <dcterms:modified xsi:type="dcterms:W3CDTF">2019-11-23T18:11:58Z</dcterms:modified>
</cp:coreProperties>
</file>